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68" r:id="rId5"/>
    <p:sldId id="264" r:id="rId6"/>
    <p:sldId id="265" r:id="rId7"/>
    <p:sldId id="266" r:id="rId8"/>
    <p:sldId id="259" r:id="rId9"/>
    <p:sldId id="280" r:id="rId10"/>
    <p:sldId id="269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60" r:id="rId21"/>
    <p:sldId id="261" r:id="rId22"/>
    <p:sldId id="279" r:id="rId23"/>
    <p:sldId id="262" r:id="rId24"/>
    <p:sldId id="267" r:id="rId25"/>
    <p:sldId id="281" r:id="rId26"/>
    <p:sldId id="26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934" autoAdjust="0"/>
  </p:normalViewPr>
  <p:slideViewPr>
    <p:cSldViewPr snapToGrid="0" snapToObjects="1">
      <p:cViewPr varScale="1">
        <p:scale>
          <a:sx n="115" d="100"/>
          <a:sy n="115" d="100"/>
        </p:scale>
        <p:origin x="15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2EEB6-EFC0-4ECE-826A-9EDB60DDC07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4B199-3C91-4B27-940B-B19C57CA2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2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"Our primary model, </a:t>
            </a:r>
            <a:r>
              <a:rPr lang="en-US" b="1" dirty="0"/>
              <a:t>VGG16</a:t>
            </a:r>
            <a:r>
              <a:rPr lang="en-US" dirty="0"/>
              <a:t>, is a pre-trained CNN architecture widely used for image classification. VGG16 is known for its 16 layers, including convolutional, pooling, and fully connected layers, making it a reliable model for image classification tasks.</a:t>
            </a:r>
          </a:p>
          <a:p>
            <a:r>
              <a:rPr lang="en-US" dirty="0"/>
              <a:t>In this project, we fine-tuned it by freezing the feature extraction layers and adding custom dense layers to classify lung cancer cases into benign, malignant, and normal </a:t>
            </a:r>
            <a:r>
              <a:rPr lang="en-US" dirty="0" err="1"/>
              <a:t>categories.""The</a:t>
            </a:r>
            <a:r>
              <a:rPr lang="en-US" dirty="0"/>
              <a:t> model achieved a test accuracy of </a:t>
            </a:r>
            <a:r>
              <a:rPr lang="en-US" b="1" dirty="0"/>
              <a:t>98.1%</a:t>
            </a:r>
            <a:r>
              <a:rPr lang="en-US" dirty="0"/>
              <a:t>, with high precision, recall, and F1-scores across all classes."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4B199-3C91-4B27-940B-B19C57CA2D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0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Transfer Learning</a:t>
            </a:r>
            <a:r>
              <a:rPr lang="en-US" dirty="0"/>
              <a:t>: The model benefits from knowledge gained from ImageNet dataset, making it effective even with smaller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Proven Robustness</a:t>
            </a:r>
            <a:r>
              <a:rPr lang="en-US" dirty="0"/>
              <a:t>: It achieved the highest accuracy among all models tested in this project.</a:t>
            </a:r>
          </a:p>
          <a:p>
            <a:r>
              <a:rPr lang="en-US" b="1" dirty="0"/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Limited Customization</a:t>
            </a:r>
            <a:r>
              <a:rPr lang="en-US" dirty="0"/>
              <a:t>: Pre-trained models restrict architectural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Potential Bias</a:t>
            </a:r>
            <a:r>
              <a:rPr lang="en-US" dirty="0"/>
              <a:t>: It may inherit biases from the ImageNet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4B199-3C91-4B27-940B-B19C57CA2D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"We also explored </a:t>
            </a:r>
            <a:r>
              <a:rPr lang="en-US" b="1" dirty="0"/>
              <a:t>VGG19</a:t>
            </a:r>
            <a:r>
              <a:rPr lang="en-US" dirty="0"/>
              <a:t>, a deeper architecture with 19 layers. While capable of capturing more complex features, it is computationally expensive and at higher risk of overfitting. As a result, VGG19 did not surpass VGG16 in our tests."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4B199-3C91-4B27-940B-B19C57CA2D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"VGG16 proved to be the best-performing model, offering the highest accuracy and robustness. It had minimal misclassifications, making it ideal for medical applications like lung cancer detection."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4B199-3C91-4B27-940B-B19C57CA2D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1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"CNNs excel by offering higher accuracy, consistency, and automation compared to traditional methods, which rely heavily on human expertise."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"They also reduce the time and cost of diagnosis, making them an efficient alternative."</a:t>
            </a:r>
          </a:p>
          <a:p>
            <a:r>
              <a:rPr lang="en-US" dirty="0"/>
              <a:t>2.</a:t>
            </a:r>
          </a:p>
          <a:p>
            <a:r>
              <a:rPr lang="en-US" dirty="0"/>
              <a:t>"CNNs can democratize access to accurate diagnostics, addressing the shortage of skilled radiologists and expensive diagnostic tools in such </a:t>
            </a:r>
            <a:r>
              <a:rPr lang="en-US" dirty="0" err="1"/>
              <a:t>areas.""By</a:t>
            </a:r>
            <a:r>
              <a:rPr lang="en-US" dirty="0"/>
              <a:t> automating the detection process, these systems make advanced healthcare more accessible and affordable.“</a:t>
            </a:r>
          </a:p>
          <a:p>
            <a:r>
              <a:rPr lang="en-US" dirty="0"/>
              <a:t>3.</a:t>
            </a:r>
          </a:p>
          <a:p>
            <a:r>
              <a:rPr lang="en-US" dirty="0"/>
              <a:t>"Yes, CNNs can effectively differentiate between benign and malignant nodules, provided they are trained on properly labeled datasets with adequate </a:t>
            </a:r>
            <a:r>
              <a:rPr lang="en-US" dirty="0" err="1"/>
              <a:t>preprocessing.""This</a:t>
            </a:r>
            <a:r>
              <a:rPr lang="en-US" dirty="0"/>
              <a:t> capability ensures reliable and precise detection, even in complex cases."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4B199-3C91-4B27-940B-B19C57CA2D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5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CNNs, especially VGG16 with transfer learning</a:t>
            </a:r>
            <a:r>
              <a:rPr lang="en-US" dirty="0"/>
              <a:t>, are highly effective for lung cancer </a:t>
            </a:r>
            <a:r>
              <a:rPr lang="en-US" dirty="0" err="1"/>
              <a:t>detection.Offers</a:t>
            </a:r>
            <a:r>
              <a:rPr lang="en-US" dirty="0"/>
              <a:t> scalable, reliable, and accurate </a:t>
            </a:r>
            <a:r>
              <a:rPr lang="en-US" dirty="0" err="1"/>
              <a:t>diagnostics.Potential</a:t>
            </a:r>
            <a:r>
              <a:rPr lang="en-US" dirty="0"/>
              <a:t> to improve early detection in under-resourced areas. Highlights how deep learning can transform healthcare diagnostics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4B199-3C91-4B27-940B-B19C57CA2D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4976118" y="4335878"/>
            <a:ext cx="2712769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1"/>
            <a:ext cx="46026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6216" y="295729"/>
            <a:ext cx="6914893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5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4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583" y="609600"/>
            <a:ext cx="7678794" cy="1243648"/>
          </a:xfrm>
          <a:prstGeom prst="rect">
            <a:avLst/>
          </a:prstGeom>
        </p:spPr>
        <p:txBody>
          <a:bodyPr anchor="ctr"/>
          <a:lstStyle>
            <a:lvl1pPr>
              <a:defRPr sz="27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84585" y="2035176"/>
            <a:ext cx="7678340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3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101434" y="4791218"/>
            <a:ext cx="1794306" cy="119303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483556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47057" y="295729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217" y="1063417"/>
            <a:ext cx="5056972" cy="4675705"/>
          </a:xfrm>
          <a:prstGeom prst="rect">
            <a:avLst/>
          </a:prstGeom>
        </p:spPr>
        <p:txBody>
          <a:bodyPr anchor="b"/>
          <a:lstStyle>
            <a:lvl1pPr algn="l">
              <a:defRPr sz="45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2078" y="305457"/>
            <a:ext cx="2135981" cy="623620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93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584" y="601663"/>
            <a:ext cx="7668817" cy="1251585"/>
          </a:xfrm>
          <a:prstGeom prst="rect">
            <a:avLst/>
          </a:prstGeom>
        </p:spPr>
        <p:txBody>
          <a:bodyPr anchor="ctr"/>
          <a:lstStyle>
            <a:lvl1pPr>
              <a:defRPr sz="27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4583" y="2149929"/>
            <a:ext cx="4649793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5572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9001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2430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5859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408839" y="2149929"/>
            <a:ext cx="2744561" cy="4028622"/>
          </a:xfrm>
        </p:spPr>
        <p:txBody>
          <a:bodyPr>
            <a:normAutofit/>
          </a:bodyPr>
          <a:lstStyle>
            <a:lvl1pPr marL="257175" indent="-257175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5572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8572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2001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5430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3307595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782" y="3991221"/>
            <a:ext cx="1617474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96968" y="295729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12798" y="876301"/>
            <a:ext cx="3712026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33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99" y="4095751"/>
            <a:ext cx="3712025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2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27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1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6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14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0246" y="1063416"/>
            <a:ext cx="4045426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27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10246" y="3048000"/>
            <a:ext cx="4061754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8766" y="1063416"/>
            <a:ext cx="2949347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8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070"/>
            <a:ext cx="7416427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217" y="898072"/>
            <a:ext cx="6619243" cy="4174584"/>
          </a:xfrm>
          <a:prstGeom prst="rect">
            <a:avLst/>
          </a:prstGeom>
        </p:spPr>
        <p:txBody>
          <a:bodyPr anchor="b"/>
          <a:lstStyle>
            <a:lvl1pPr algn="l">
              <a:defRPr sz="45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6216" y="5273203"/>
            <a:ext cx="6619244" cy="53069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1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8" y="0"/>
            <a:ext cx="8014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442" y="854528"/>
            <a:ext cx="6982019" cy="1653180"/>
          </a:xfrm>
          <a:prstGeom prst="rect">
            <a:avLst/>
          </a:prstGeom>
        </p:spPr>
        <p:txBody>
          <a:bodyPr anchor="b"/>
          <a:lstStyle>
            <a:lvl1pPr algn="l">
              <a:defRPr sz="27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3635" y="2754314"/>
            <a:ext cx="6211490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350">
                <a:latin typeface="+mn-lt"/>
              </a:defRPr>
            </a:lvl1pPr>
            <a:lvl2pPr marL="557213" indent="-214313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900113" indent="-214313">
              <a:buClr>
                <a:schemeClr val="accent5"/>
              </a:buClr>
              <a:buFont typeface="Arial" panose="020B0604020202020204" pitchFamily="34" charset="0"/>
              <a:buChar char="•"/>
              <a:defRPr sz="1050">
                <a:latin typeface="+mn-lt"/>
              </a:defRPr>
            </a:lvl3pPr>
            <a:lvl4pPr marL="1157288" indent="-128588">
              <a:buClr>
                <a:schemeClr val="accent5"/>
              </a:buClr>
              <a:buFont typeface="Arial" panose="020B0604020202020204" pitchFamily="34" charset="0"/>
              <a:buChar char="•"/>
              <a:defRPr sz="900">
                <a:latin typeface="+mn-lt"/>
              </a:defRPr>
            </a:lvl4pPr>
            <a:lvl5pPr marL="1500188" indent="-128588">
              <a:buClr>
                <a:schemeClr val="accent5"/>
              </a:buClr>
              <a:buFont typeface="Arial" panose="020B0604020202020204" pitchFamily="34" charset="0"/>
              <a:buChar char="•"/>
              <a:defRPr sz="9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3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5442" y="847399"/>
            <a:ext cx="1933598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57525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210" y="5267294"/>
            <a:ext cx="1345730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217" y="1063417"/>
            <a:ext cx="6619243" cy="4009239"/>
          </a:xfrm>
          <a:prstGeom prst="rect">
            <a:avLst/>
          </a:prstGeom>
        </p:spPr>
        <p:txBody>
          <a:bodyPr anchor="b"/>
          <a:lstStyle>
            <a:lvl1pPr algn="l">
              <a:defRPr sz="45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6216" y="5273203"/>
            <a:ext cx="6619244" cy="53069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584" y="601663"/>
            <a:ext cx="7668817" cy="1251585"/>
          </a:xfrm>
          <a:prstGeom prst="rect">
            <a:avLst/>
          </a:prstGeom>
        </p:spPr>
        <p:txBody>
          <a:bodyPr anchor="ctr"/>
          <a:lstStyle>
            <a:lvl1pPr>
              <a:defRPr sz="27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583" y="2256937"/>
            <a:ext cx="7668818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5572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8572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2001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5430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marL="257175" marR="0" lvl="0" indent="-257175" algn="l" defTabSz="342900" rtl="0" eaLnBrk="1" fontAlgn="auto" latinLnBrk="0" hangingPunct="1">
              <a:lnSpc>
                <a:spcPts val="1800"/>
              </a:lnSpc>
              <a:spcBef>
                <a:spcPts val="750"/>
              </a:spcBef>
              <a:spcAft>
                <a:spcPts val="45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584" y="4370614"/>
            <a:ext cx="7668817" cy="2185829"/>
          </a:xfrm>
        </p:spPr>
        <p:txBody>
          <a:bodyPr>
            <a:normAutofit/>
          </a:bodyPr>
          <a:lstStyle>
            <a:lvl1pPr marL="257175" indent="-257175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5572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8572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2001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5430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7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692" y="1063416"/>
            <a:ext cx="4423043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27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3394" y="3035030"/>
            <a:ext cx="4423172" cy="2759345"/>
          </a:xfrm>
        </p:spPr>
        <p:txBody>
          <a:bodyPr anchor="b"/>
          <a:lstStyle>
            <a:lvl1pPr marL="212598" indent="-212598">
              <a:buClr>
                <a:schemeClr val="accent5"/>
              </a:buClr>
              <a:defRPr sz="1350">
                <a:latin typeface="+mn-lt"/>
              </a:defRPr>
            </a:lvl1pPr>
            <a:lvl2pPr>
              <a:buClr>
                <a:schemeClr val="accent5"/>
              </a:buClr>
              <a:defRPr sz="1200">
                <a:latin typeface="+mn-lt"/>
              </a:defRPr>
            </a:lvl2pPr>
            <a:lvl3pPr>
              <a:buClr>
                <a:schemeClr val="accent5"/>
              </a:buClr>
              <a:defRPr sz="1050">
                <a:latin typeface="+mn-lt"/>
              </a:defRPr>
            </a:lvl3pPr>
            <a:lvl4pPr>
              <a:buClr>
                <a:schemeClr val="accent5"/>
              </a:buClr>
              <a:defRPr sz="900">
                <a:latin typeface="+mn-lt"/>
              </a:defRPr>
            </a:lvl4pPr>
            <a:lvl5pPr>
              <a:buClr>
                <a:schemeClr val="accent5"/>
              </a:buClr>
              <a:defRPr sz="9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74469" y="1063625"/>
            <a:ext cx="2868216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7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584" y="601663"/>
            <a:ext cx="7668817" cy="1251585"/>
          </a:xfrm>
          <a:prstGeom prst="rect">
            <a:avLst/>
          </a:prstGeom>
        </p:spPr>
        <p:txBody>
          <a:bodyPr anchor="ctr"/>
          <a:lstStyle>
            <a:lvl1pPr>
              <a:defRPr sz="27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4583" y="2149929"/>
            <a:ext cx="3694572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5572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8572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2001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5430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marL="257175" marR="0" lvl="0" indent="-257175" algn="l" defTabSz="342900" rtl="0" eaLnBrk="1" fontAlgn="auto" latinLnBrk="0" hangingPunct="1">
              <a:lnSpc>
                <a:spcPts val="1800"/>
              </a:lnSpc>
              <a:spcBef>
                <a:spcPts val="750"/>
              </a:spcBef>
              <a:spcAft>
                <a:spcPts val="45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58828" y="2149892"/>
            <a:ext cx="3694573" cy="4028622"/>
          </a:xfrm>
        </p:spPr>
        <p:txBody>
          <a:bodyPr>
            <a:normAutofit/>
          </a:bodyPr>
          <a:lstStyle>
            <a:lvl1pPr marL="257175" indent="-257175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557213" indent="-214313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8572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2001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543050" indent="-1714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35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0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583" y="609600"/>
            <a:ext cx="7678794" cy="1243648"/>
          </a:xfrm>
          <a:prstGeom prst="rect">
            <a:avLst/>
          </a:prstGeom>
        </p:spPr>
        <p:txBody>
          <a:bodyPr anchor="ctr"/>
          <a:lstStyle>
            <a:lvl1pPr>
              <a:defRPr sz="27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584" y="2035176"/>
            <a:ext cx="2340260" cy="4213225"/>
          </a:xfrm>
        </p:spPr>
        <p:txBody>
          <a:bodyPr/>
          <a:lstStyle>
            <a:lvl1pPr>
              <a:buClr>
                <a:schemeClr val="accent5"/>
              </a:buClr>
              <a:defRPr sz="1350">
                <a:latin typeface="+mn-lt"/>
              </a:defRPr>
            </a:lvl1pPr>
            <a:lvl2pPr>
              <a:buClr>
                <a:schemeClr val="accent5"/>
              </a:buClr>
              <a:defRPr sz="1350">
                <a:latin typeface="+mn-lt"/>
              </a:defRPr>
            </a:lvl2pPr>
            <a:lvl3pPr>
              <a:buClr>
                <a:schemeClr val="accent5"/>
              </a:buClr>
              <a:defRPr sz="1350">
                <a:latin typeface="+mn-lt"/>
              </a:defRPr>
            </a:lvl3pPr>
            <a:lvl4pPr>
              <a:buClr>
                <a:schemeClr val="accent5"/>
              </a:buClr>
              <a:defRPr sz="1350">
                <a:latin typeface="+mn-lt"/>
              </a:defRPr>
            </a:lvl4pPr>
            <a:lvl5pPr>
              <a:buClr>
                <a:schemeClr val="accent5"/>
              </a:buClr>
              <a:defRPr sz="135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2975372" y="2035176"/>
            <a:ext cx="519469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96968" y="295729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2682" y="288623"/>
            <a:ext cx="86868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33014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916482" y="2924829"/>
            <a:ext cx="347532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844177" y="5465652"/>
            <a:ext cx="1613124" cy="23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 cap="all" spc="113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60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lnSpc>
          <a:spcPts val="1800"/>
        </a:lnSpc>
        <a:spcBef>
          <a:spcPts val="750"/>
        </a:spcBef>
        <a:spcAft>
          <a:spcPts val="45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5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lnSpc>
          <a:spcPts val="1800"/>
        </a:lnSpc>
        <a:spcBef>
          <a:spcPts val="750"/>
        </a:spcBef>
        <a:spcAft>
          <a:spcPts val="45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35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lnSpc>
          <a:spcPts val="1800"/>
        </a:lnSpc>
        <a:spcBef>
          <a:spcPts val="750"/>
        </a:spcBef>
        <a:spcAft>
          <a:spcPts val="45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lnSpc>
          <a:spcPts val="1800"/>
        </a:lnSpc>
        <a:spcBef>
          <a:spcPts val="750"/>
        </a:spcBef>
        <a:spcAft>
          <a:spcPts val="45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05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lnSpc>
          <a:spcPts val="1800"/>
        </a:lnSpc>
        <a:spcBef>
          <a:spcPts val="750"/>
        </a:spcBef>
        <a:spcAft>
          <a:spcPts val="45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05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Lung Cancer Detection Using CNNs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bg1">
                    <a:lumMod val="85000"/>
                    <a:lumOff val="15000"/>
                  </a:schemeClr>
                </a:solidFill>
              </a:rPr>
              <a:t>A Project Utilizing CNN and VGG16 for Lung Cancer Detection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5949-022D-4442-8E30-ADA423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Conv2D Model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9A5AC-B595-435C-A540-2F41E9CA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18" y="1484790"/>
            <a:ext cx="6854661" cy="415252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D649E-092F-4F89-92EB-1C32AA5C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88" y="5912250"/>
            <a:ext cx="29813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76579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2B497-E22B-4F78-A949-C9B6FE9B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6"/>
            <a:ext cx="6115235" cy="498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66662-572D-4FE5-8240-662C1CBC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437" y="4999515"/>
            <a:ext cx="5238750" cy="18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5318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3A4C8-DFEC-4309-A0B4-8FD2EC7D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500917"/>
            <a:ext cx="8726749" cy="3041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B8E0E-37DC-4D4D-B427-6C4253A10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88" y="4664545"/>
            <a:ext cx="6210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3304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E0153-AEDA-4092-959B-B65D80A2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313" cy="4092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EF3EB-5C41-49D9-9A73-A9687205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30" y="2956265"/>
            <a:ext cx="4023803" cy="36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84675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FDD7-48B8-4B54-B811-1D301BA6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VGG19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3253B-9A07-44B6-B392-5B042D3F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781175"/>
            <a:ext cx="75723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4233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698D6-80F9-4105-BE2D-F20ADD25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59595"/>
            <a:ext cx="90297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849CD-0E57-4895-9869-5C01ADFA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" y="2617717"/>
            <a:ext cx="8238478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8633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12E63-F6DD-4AA7-94D0-9EB87493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57150"/>
            <a:ext cx="5616398" cy="4257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AFC64-7058-45E8-8802-EEABF356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99" y="4402353"/>
            <a:ext cx="4552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2259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C151-39A0-43B6-8220-2F64CF6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C152A-58CA-4B1B-B424-87D014C9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900237"/>
            <a:ext cx="7439025" cy="34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73254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7FE6C-E54E-4A5E-855F-8199F2A2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301373"/>
            <a:ext cx="8460420" cy="2956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5060E-4E1E-4D76-BFE8-1BD1D1A3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2" y="3331345"/>
            <a:ext cx="8114190" cy="279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7892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92B49-A72D-41B7-8F79-249D9FE2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95250"/>
            <a:ext cx="75533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125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overview</a:t>
            </a:r>
            <a:br>
              <a:rPr lang="en-US" dirty="0"/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Understanding and building Convolutional Neural Networks (CNNs) for medical image classification.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Applying transfer learning with VGG16 to enhance classification accuracy using a pre-trained model.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Conv2D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/>
              <a:t>Architecture: </a:t>
            </a:r>
            <a:r>
              <a:rPr lang="en-US" sz="2000" dirty="0"/>
              <a:t>Includes Conv2D layers with varying kernel sizes, Batch Normalization, MaxPooling, and Dense layers with dropout.</a:t>
            </a:r>
          </a:p>
          <a:p>
            <a:pPr marL="0" indent="0">
              <a:buNone/>
            </a:pPr>
            <a:r>
              <a:rPr lang="en-US" sz="2000" b="1" dirty="0"/>
              <a:t>Optimizer: </a:t>
            </a:r>
            <a:r>
              <a:rPr lang="en-US" sz="2000" dirty="0"/>
              <a:t>SGD.</a:t>
            </a:r>
          </a:p>
          <a:p>
            <a:pPr marL="0" indent="0">
              <a:buNone/>
            </a:pPr>
            <a:r>
              <a:rPr lang="en-US" sz="2000" b="1" dirty="0"/>
              <a:t>Loss Function: </a:t>
            </a:r>
            <a:r>
              <a:rPr lang="en-US" sz="2000" dirty="0"/>
              <a:t>Categorical Crossentropy.</a:t>
            </a:r>
          </a:p>
          <a:p>
            <a:pPr marL="0" indent="0">
              <a:buNone/>
            </a:pPr>
            <a:r>
              <a:rPr lang="en-US" sz="2000" b="1" dirty="0"/>
              <a:t>Performance: </a:t>
            </a:r>
            <a:r>
              <a:rPr lang="en-US" sz="2000" dirty="0"/>
              <a:t>While specific metrics for the Conv2D model aren't explicitly mentioned, it forms the foundational CNN architecture.</a:t>
            </a:r>
          </a:p>
          <a:p>
            <a:pPr marL="0" indent="0">
              <a:buNone/>
            </a:pPr>
            <a:r>
              <a:rPr lang="en-US" sz="2000" b="1" dirty="0"/>
              <a:t>Advantages: </a:t>
            </a:r>
            <a:r>
              <a:rPr lang="en-US" sz="2000" dirty="0"/>
              <a:t>Custom-built for the dataset. Allows fine-grained control over architecture. Good for learning image patterns from scratch.</a:t>
            </a:r>
          </a:p>
          <a:p>
            <a:pPr marL="0" indent="0">
              <a:buNone/>
            </a:pPr>
            <a:r>
              <a:rPr lang="en-US" sz="2000" b="1" dirty="0"/>
              <a:t>Disadvantages: </a:t>
            </a:r>
            <a:r>
              <a:rPr lang="en-US" sz="2000" dirty="0"/>
              <a:t>Requires more data and computation to achieve high performance. Risk of overfitting, especially on smaller datasets like IQ-OTHNCCD.</a:t>
            </a:r>
            <a:endParaRPr sz="2000" dirty="0"/>
          </a:p>
        </p:txBody>
      </p:sp>
    </p:spTree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VGG1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Method: </a:t>
            </a:r>
            <a:r>
              <a:rPr lang="en-US" sz="2000" dirty="0"/>
              <a:t>Pre-trained VGG16 model was fine-tuned:</a:t>
            </a:r>
          </a:p>
          <a:p>
            <a:r>
              <a:rPr lang="en-US" sz="2000" dirty="0"/>
              <a:t>Feature extraction layers frozen.</a:t>
            </a:r>
          </a:p>
          <a:p>
            <a:r>
              <a:rPr lang="en-US" sz="2000" dirty="0"/>
              <a:t>Custom dense layers added.</a:t>
            </a:r>
          </a:p>
          <a:p>
            <a:r>
              <a:rPr lang="en-US" sz="2000" b="1" dirty="0"/>
              <a:t>Performance:</a:t>
            </a:r>
          </a:p>
          <a:p>
            <a:r>
              <a:rPr lang="en-US" sz="2000" b="1" dirty="0"/>
              <a:t>Test accuracy: 98.1%.</a:t>
            </a:r>
          </a:p>
          <a:p>
            <a:r>
              <a:rPr lang="en-US" sz="2000" dirty="0"/>
              <a:t>High precision, recall, and F1-score across all classes.</a:t>
            </a:r>
          </a:p>
          <a:p>
            <a:r>
              <a:rPr lang="en-US" sz="2000" dirty="0"/>
              <a:t>Minimal misclassifications based on the confusion matrix.</a:t>
            </a:r>
            <a:endParaRPr sz="2000" dirty="0"/>
          </a:p>
        </p:txBody>
      </p:sp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5694-D9E1-46EB-95C7-F70659AF4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2156"/>
            <a:ext cx="8229600" cy="5194008"/>
          </a:xfrm>
        </p:spPr>
        <p:txBody>
          <a:bodyPr>
            <a:normAutofit/>
          </a:bodyPr>
          <a:lstStyle/>
          <a:p>
            <a:r>
              <a:rPr lang="en-US" sz="2000" b="1" dirty="0"/>
              <a:t>Advantages: </a:t>
            </a:r>
            <a:r>
              <a:rPr lang="en-US" sz="2000" dirty="0"/>
              <a:t>Leverages pre-trained features from a large dataset like ImageNet, which helps even with smaller datasets.</a:t>
            </a:r>
          </a:p>
          <a:p>
            <a:r>
              <a:rPr lang="en-US" sz="2000" dirty="0"/>
              <a:t>Achieved the best reported accuracy and robust performance in this project.</a:t>
            </a:r>
          </a:p>
          <a:p>
            <a:r>
              <a:rPr lang="en-US" sz="2000" b="1" dirty="0"/>
              <a:t>Disadvantages: </a:t>
            </a:r>
            <a:r>
              <a:rPr lang="en-US" sz="2000" dirty="0"/>
              <a:t>Less customizable compared to building models from scratch.</a:t>
            </a:r>
          </a:p>
          <a:p>
            <a:r>
              <a:rPr lang="en-US" sz="2000" dirty="0"/>
              <a:t>Pre-trained models may introduce biases from the original training dataset.</a:t>
            </a:r>
          </a:p>
        </p:txBody>
      </p:sp>
    </p:spTree>
    <p:extLst>
      <p:ext uri="{BB962C8B-B14F-4D97-AF65-F5344CB8AC3E}">
        <p14:creationId xmlns:p14="http://schemas.microsoft.com/office/powerpoint/2010/main" val="347696871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VGG19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VGG19 is a deeper CNN architecture than VGG16, comprising 19 layers.</a:t>
            </a:r>
          </a:p>
          <a:p>
            <a:r>
              <a:rPr lang="en-US" sz="2000" dirty="0"/>
              <a:t>likely tested for comparison but its specific results were not highlighted in the slides.</a:t>
            </a:r>
          </a:p>
          <a:p>
            <a:r>
              <a:rPr lang="en-US" sz="2000" b="1" dirty="0"/>
              <a:t>Advantages: </a:t>
            </a:r>
            <a:r>
              <a:rPr lang="en-US" sz="2000" dirty="0"/>
              <a:t>Proven architecture for image classification tasks. Deeper than basic Conv2D, potentially capturing more complex features.</a:t>
            </a:r>
          </a:p>
          <a:p>
            <a:r>
              <a:rPr lang="en-US" sz="2000" b="1" dirty="0"/>
              <a:t>Disadvantages: </a:t>
            </a:r>
            <a:r>
              <a:rPr lang="en-US" sz="2000" dirty="0"/>
              <a:t>Computationally expensive due to its depth. Requires larger datasets or significant regularization to avoid overfitting.</a:t>
            </a:r>
            <a:endParaRPr sz="2000" dirty="0"/>
          </a:p>
        </p:txBody>
      </p:sp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92C7-571E-4096-9A46-06A5F401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3D9F-901C-46AE-8DD5-1801F6EFB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Transfer Learning model using VGG16 is the best choice based on:</a:t>
            </a:r>
          </a:p>
          <a:p>
            <a:r>
              <a:rPr lang="en-US" sz="2000" dirty="0"/>
              <a:t>Highest test accuracy (98.1%).</a:t>
            </a:r>
          </a:p>
          <a:p>
            <a:r>
              <a:rPr lang="en-US" sz="2000" dirty="0"/>
              <a:t>High precision, recall, and F1-score.</a:t>
            </a:r>
          </a:p>
          <a:p>
            <a:r>
              <a:rPr lang="en-US" sz="2000" dirty="0"/>
              <a:t>Robustness with minimal misclassifications, making it ideal for medical 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4064627103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44DD-454B-4FA0-B43A-1AF158D4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2E60-A1C9-456E-A9D1-B0B4B091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does the performance of CNN models compare to traditional diagnostic methods in lung cancer detection?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The project evaluates the performance of CNN models like VGG16 and VGG19 in diagnosing lung cancer compared to traditional diagnostic methods.</a:t>
            </a:r>
          </a:p>
          <a:p>
            <a:r>
              <a:rPr lang="en-US" sz="2000" dirty="0"/>
              <a:t>What impact could CNN-based lung cancer detection systems have on healthcare accessibility in under-resourced areas?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CNN-based lung cancer detection systems can significantly impact healthcare accessibility in under-resourced areas by addressing critical challenges in diagnosis and treatment.</a:t>
            </a:r>
          </a:p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CNNs effectively differentiate between benign and malignant lung nodules in CT scans?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Yes, Convolutional Neural Networks (CNNs) can effectively differentiate between benign and malignant lung nodules in CT scans, given the proper dataset, preprocessing, and model design. </a:t>
            </a:r>
          </a:p>
        </p:txBody>
      </p:sp>
    </p:spTree>
    <p:extLst>
      <p:ext uri="{BB962C8B-B14F-4D97-AF65-F5344CB8AC3E}">
        <p14:creationId xmlns:p14="http://schemas.microsoft.com/office/powerpoint/2010/main" val="2943993760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and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- CNN and VGG16 effectively classify lung cancer images.</a:t>
            </a:r>
          </a:p>
          <a:p>
            <a:r>
              <a:rPr dirty="0"/>
              <a:t>- High </a:t>
            </a:r>
            <a:r>
              <a:t>accuracy and </a:t>
            </a:r>
            <a:r>
              <a:rPr dirty="0"/>
              <a:t>performance.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The IQ-OTHNCCD dataset was used, containing three classes:</a:t>
            </a:r>
          </a:p>
          <a:p>
            <a:r>
              <a:rPr sz="2000" dirty="0"/>
              <a:t>- Benign: 120 cases</a:t>
            </a:r>
          </a:p>
          <a:p>
            <a:r>
              <a:rPr sz="2000" dirty="0"/>
              <a:t>- Malignant: 561 cases</a:t>
            </a:r>
          </a:p>
          <a:p>
            <a:r>
              <a:rPr sz="2000" dirty="0"/>
              <a:t>- Normal: 416 cases</a:t>
            </a:r>
          </a:p>
          <a:p>
            <a:endParaRPr sz="2000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B3A261-DB4E-4312-A86B-31BA8100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485775"/>
            <a:ext cx="37147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5662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2A0359-5B70-4366-8D57-931F9FE1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775944"/>
            <a:ext cx="8851037" cy="45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417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CEBFE-899C-4322-8C17-D6899529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2" y="124287"/>
            <a:ext cx="5854667" cy="3231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D2692-DDAD-4BD8-899B-F5834DC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" y="4527611"/>
            <a:ext cx="7439487" cy="16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330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DDE600-72FC-4088-9570-C413E731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61" y="967667"/>
            <a:ext cx="7353678" cy="44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161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CNN 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000" b="1" dirty="0"/>
              <a:t>Input Layer: </a:t>
            </a:r>
            <a:r>
              <a:rPr lang="en-US" sz="2000" dirty="0"/>
              <a:t>Handles the input images (e.g., dimensions and preprocessing requirements).</a:t>
            </a:r>
          </a:p>
          <a:p>
            <a:r>
              <a:rPr lang="en-US" sz="2000" b="1" dirty="0"/>
              <a:t>Convolutional Layers (Conv2D):</a:t>
            </a:r>
            <a:r>
              <a:rPr lang="en-US" sz="2000" dirty="0"/>
              <a:t>Extracts spatial features using varying kernel sizes. </a:t>
            </a:r>
          </a:p>
          <a:p>
            <a:r>
              <a:rPr lang="en-US" sz="2000" dirty="0"/>
              <a:t>Multiple layers for deeper feature extraction.</a:t>
            </a:r>
          </a:p>
          <a:p>
            <a:r>
              <a:rPr lang="en-US" sz="2000" b="1" dirty="0"/>
              <a:t>Batch Normalization:</a:t>
            </a:r>
            <a:r>
              <a:rPr lang="en-US" sz="2000" dirty="0"/>
              <a:t> Normalizes outputs of each layer to stabilize and accelerate training.</a:t>
            </a:r>
          </a:p>
          <a:p>
            <a:r>
              <a:rPr lang="en-US" sz="2000" b="1" dirty="0"/>
              <a:t>MaxPooling </a:t>
            </a:r>
            <a:r>
              <a:rPr lang="en-US" sz="2000" b="1" dirty="0" err="1"/>
              <a:t>Layers:</a:t>
            </a:r>
            <a:r>
              <a:rPr lang="en-US" sz="2000" dirty="0" err="1"/>
              <a:t>Reduces</a:t>
            </a:r>
            <a:r>
              <a:rPr lang="en-US" sz="2000" dirty="0"/>
              <a:t> spatial dimensions and computational complexity.</a:t>
            </a:r>
          </a:p>
          <a:p>
            <a:r>
              <a:rPr lang="en-US" sz="2000" dirty="0"/>
              <a:t>Retains significant features by pooling operations.</a:t>
            </a:r>
          </a:p>
          <a:p>
            <a:r>
              <a:rPr lang="en-US" sz="2000" b="1" dirty="0"/>
              <a:t>Dense (Fully Connected) </a:t>
            </a:r>
            <a:r>
              <a:rPr lang="en-US" sz="2000" b="1" dirty="0" err="1"/>
              <a:t>Layers:</a:t>
            </a:r>
            <a:r>
              <a:rPr lang="en-US" sz="2000" dirty="0" err="1"/>
              <a:t>Flattens</a:t>
            </a:r>
            <a:r>
              <a:rPr lang="en-US" sz="2000" dirty="0"/>
              <a:t> feature maps and connects to the output.</a:t>
            </a:r>
          </a:p>
          <a:p>
            <a:r>
              <a:rPr lang="en-US" sz="2000" dirty="0"/>
              <a:t>Integrates learned features for classification</a:t>
            </a:r>
            <a:endParaRPr sz="2000" dirty="0"/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6783-4424-4D2C-89EE-0DD258BF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Dropout Regularization: </a:t>
            </a:r>
            <a:r>
              <a:rPr lang="en-US" sz="2200" dirty="0"/>
              <a:t>Reduces overfitting by randomly deactivating nodes during training.</a:t>
            </a:r>
          </a:p>
          <a:p>
            <a:r>
              <a:rPr lang="en-US" sz="2200" b="1" dirty="0"/>
              <a:t>Output Layer: </a:t>
            </a:r>
            <a:r>
              <a:rPr lang="en-US" sz="2200" dirty="0"/>
              <a:t>Final layer with </a:t>
            </a:r>
            <a:r>
              <a:rPr lang="en-US" sz="2200" dirty="0" err="1"/>
              <a:t>softmax</a:t>
            </a:r>
            <a:r>
              <a:rPr lang="en-US" sz="2200" dirty="0"/>
              <a:t> activation for multi-class classification.</a:t>
            </a:r>
          </a:p>
          <a:p>
            <a:r>
              <a:rPr lang="en-US" sz="2200" b="1" dirty="0"/>
              <a:t>Optimizer:</a:t>
            </a:r>
            <a:r>
              <a:rPr lang="en-US" sz="2200" dirty="0"/>
              <a:t> Stochastic Gradient Descent (SGD) for better convergence.</a:t>
            </a:r>
          </a:p>
          <a:p>
            <a:r>
              <a:rPr lang="en-US" sz="2200" b="1" dirty="0"/>
              <a:t>Loss Function:</a:t>
            </a:r>
            <a:r>
              <a:rPr lang="en-US" sz="2200" dirty="0"/>
              <a:t> Categorical Crossentropy.</a:t>
            </a:r>
          </a:p>
          <a:p>
            <a:r>
              <a:rPr lang="en-US" sz="2200" b="1" dirty="0"/>
              <a:t>Training Details: </a:t>
            </a:r>
            <a:r>
              <a:rPr lang="en-US" sz="2200" dirty="0"/>
              <a:t>Trained over multiple epochs to minimize loss and improve accuracy.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2975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Fission presentation</Template>
  <TotalTime>690</TotalTime>
  <Words>1086</Words>
  <Application>Microsoft Macintosh PowerPoint</Application>
  <PresentationFormat>On-screen Show (4:3)</PresentationFormat>
  <Paragraphs>90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Biome</vt:lpstr>
      <vt:lpstr>Calibri</vt:lpstr>
      <vt:lpstr>Century Gothic</vt:lpstr>
      <vt:lpstr>Wingdings 3</vt:lpstr>
      <vt:lpstr>Ion</vt:lpstr>
      <vt:lpstr>Lung Cancer Detection Using CNNs</vt:lpstr>
      <vt:lpstr>overview </vt:lpstr>
      <vt:lpstr>Dataset Overview</vt:lpstr>
      <vt:lpstr>PowerPoint Presentation</vt:lpstr>
      <vt:lpstr>PowerPoint Presentation</vt:lpstr>
      <vt:lpstr>PowerPoint Presentation</vt:lpstr>
      <vt:lpstr>PowerPoint Presentation</vt:lpstr>
      <vt:lpstr>CNN Model Architecture</vt:lpstr>
      <vt:lpstr>PowerPoint Presentation</vt:lpstr>
      <vt:lpstr>Conv2D Model </vt:lpstr>
      <vt:lpstr>PowerPoint Presentation</vt:lpstr>
      <vt:lpstr>PowerPoint Presentation</vt:lpstr>
      <vt:lpstr>PowerPoint Presentation</vt:lpstr>
      <vt:lpstr>VGG19 Model</vt:lpstr>
      <vt:lpstr>PowerPoint Presentation</vt:lpstr>
      <vt:lpstr>PowerPoint Presentation</vt:lpstr>
      <vt:lpstr>Transfer Learning Model</vt:lpstr>
      <vt:lpstr>PowerPoint Presentation</vt:lpstr>
      <vt:lpstr>PowerPoint Presentation</vt:lpstr>
      <vt:lpstr>Conv2D Model</vt:lpstr>
      <vt:lpstr>VGG16</vt:lpstr>
      <vt:lpstr>PowerPoint Presentation</vt:lpstr>
      <vt:lpstr>VGG19 Model</vt:lpstr>
      <vt:lpstr>BEST MODEL</vt:lpstr>
      <vt:lpstr>Research Questions</vt:lpstr>
      <vt:lpstr>Conclusion and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Detection Using CNNs</dc:title>
  <dc:subject/>
  <dc:creator>Sai Sudheer Maddukuri</dc:creator>
  <cp:keywords/>
  <dc:description/>
  <cp:lastModifiedBy>Sai Sudheer Maddukuri</cp:lastModifiedBy>
  <cp:revision>24</cp:revision>
  <dcterms:created xsi:type="dcterms:W3CDTF">2013-01-27T09:14:16Z</dcterms:created>
  <dcterms:modified xsi:type="dcterms:W3CDTF">2025-02-24T19:32:27Z</dcterms:modified>
  <cp:category/>
</cp:coreProperties>
</file>